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8A2-A137-493E-BDF3-DF425EBD7F79}" type="datetimeFigureOut">
              <a:rPr lang="en-CA" smtClean="0"/>
              <a:t>02/04/2012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D52A-0598-4686-872B-3D191276A2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5547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8A2-A137-493E-BDF3-DF425EBD7F79}" type="datetimeFigureOut">
              <a:rPr lang="en-CA" smtClean="0"/>
              <a:t>02/04/2012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D52A-0598-4686-872B-3D191276A2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744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8A2-A137-493E-BDF3-DF425EBD7F79}" type="datetimeFigureOut">
              <a:rPr lang="en-CA" smtClean="0"/>
              <a:t>02/04/2012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D52A-0598-4686-872B-3D191276A2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805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8A2-A137-493E-BDF3-DF425EBD7F79}" type="datetimeFigureOut">
              <a:rPr lang="en-CA" smtClean="0"/>
              <a:t>02/04/2012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D52A-0598-4686-872B-3D191276A2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9934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8A2-A137-493E-BDF3-DF425EBD7F79}" type="datetimeFigureOut">
              <a:rPr lang="en-CA" smtClean="0"/>
              <a:t>02/04/2012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D52A-0598-4686-872B-3D191276A2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58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8A2-A137-493E-BDF3-DF425EBD7F79}" type="datetimeFigureOut">
              <a:rPr lang="en-CA" smtClean="0"/>
              <a:t>02/04/2012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D52A-0598-4686-872B-3D191276A2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43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8A2-A137-493E-BDF3-DF425EBD7F79}" type="datetimeFigureOut">
              <a:rPr lang="en-CA" smtClean="0"/>
              <a:t>02/04/2012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D52A-0598-4686-872B-3D191276A2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512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8A2-A137-493E-BDF3-DF425EBD7F79}" type="datetimeFigureOut">
              <a:rPr lang="en-CA" smtClean="0"/>
              <a:t>02/04/2012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D52A-0598-4686-872B-3D191276A2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968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8A2-A137-493E-BDF3-DF425EBD7F79}" type="datetimeFigureOut">
              <a:rPr lang="en-CA" smtClean="0"/>
              <a:t>02/04/2012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D52A-0598-4686-872B-3D191276A2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955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8A2-A137-493E-BDF3-DF425EBD7F79}" type="datetimeFigureOut">
              <a:rPr lang="en-CA" smtClean="0"/>
              <a:t>02/04/2012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D52A-0598-4686-872B-3D191276A2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141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E8A2-A137-493E-BDF3-DF425EBD7F79}" type="datetimeFigureOut">
              <a:rPr lang="en-CA" smtClean="0"/>
              <a:t>02/04/2012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1D52A-0598-4686-872B-3D191276A2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156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2E8A2-A137-493E-BDF3-DF425EBD7F79}" type="datetimeFigureOut">
              <a:rPr lang="en-CA" smtClean="0"/>
              <a:t>02/04/2012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1D52A-0598-4686-872B-3D191276A2E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5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Sound and the Codec Output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 the DE2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151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Samples vary with frequency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Higher sounds will change faster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Low sound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High sound 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227"/>
          <a:stretch/>
        </p:blipFill>
        <p:spPr bwMode="auto">
          <a:xfrm>
            <a:off x="2915816" y="2276872"/>
            <a:ext cx="3024336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254500"/>
            <a:ext cx="3168352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059832" y="4437112"/>
            <a:ext cx="0" cy="6936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47864" y="4437112"/>
            <a:ext cx="0" cy="7100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635896" y="5147187"/>
            <a:ext cx="0" cy="6580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76907" y="5157439"/>
            <a:ext cx="0" cy="6478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139952" y="5147187"/>
            <a:ext cx="0" cy="65807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423875" y="5157439"/>
            <a:ext cx="4109" cy="6478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16016" y="4437112"/>
            <a:ext cx="0" cy="7203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04048" y="4437112"/>
            <a:ext cx="0" cy="722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71800" y="4437112"/>
            <a:ext cx="0" cy="6936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92080" y="4437112"/>
            <a:ext cx="0" cy="7221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580112" y="5128468"/>
            <a:ext cx="0" cy="6767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919109" y="5128468"/>
            <a:ext cx="0" cy="6767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20781" y="2492896"/>
            <a:ext cx="0" cy="6336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08813" y="2492896"/>
            <a:ext cx="0" cy="650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96845" y="2492896"/>
            <a:ext cx="0" cy="650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300901" y="3142920"/>
            <a:ext cx="0" cy="718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584824" y="3153172"/>
            <a:ext cx="0" cy="707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876965" y="3153172"/>
            <a:ext cx="0" cy="707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164997" y="3154958"/>
            <a:ext cx="0" cy="7060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932749" y="2492896"/>
            <a:ext cx="0" cy="6336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453029" y="3154958"/>
            <a:ext cx="0" cy="7060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41061" y="2492896"/>
            <a:ext cx="0" cy="6313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80058" y="2492896"/>
            <a:ext cx="0" cy="6313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the Channel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make things easier, each channel has a queue </a:t>
            </a:r>
            <a:r>
              <a:rPr lang="en-US" dirty="0" smtClean="0"/>
              <a:t>(or “FIFO”) in </a:t>
            </a:r>
            <a:r>
              <a:rPr lang="en-US" dirty="0" smtClean="0"/>
              <a:t>front of it. The </a:t>
            </a:r>
            <a:r>
              <a:rPr lang="en-US" dirty="0" smtClean="0"/>
              <a:t>channel, the speaker system, </a:t>
            </a:r>
            <a:r>
              <a:rPr lang="en-US" dirty="0" smtClean="0"/>
              <a:t>will grab values from the queue 44,000 times a second.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267744" y="4509120"/>
            <a:ext cx="288032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Queue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5364088" y="4725144"/>
            <a:ext cx="648072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6187091" y="4684494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Channel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3149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updating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must provide the queue with samples often enough that it never gets empty. An interrupt will happen when the queue gets close to empty, at which </a:t>
            </a:r>
            <a:r>
              <a:rPr lang="en-US" dirty="0" smtClean="0"/>
              <a:t>time you </a:t>
            </a:r>
            <a:r>
              <a:rPr lang="en-US" dirty="0" smtClean="0"/>
              <a:t>will fill it up with the next samples from the wave you are generating.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3491880" y="4509120"/>
            <a:ext cx="288032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Queue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6588224" y="4725144"/>
            <a:ext cx="648072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7411227" y="4684494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Channel</a:t>
            </a:r>
            <a:endParaRPr lang="en-CA" dirty="0"/>
          </a:p>
        </p:txBody>
      </p:sp>
      <p:sp>
        <p:nvSpPr>
          <p:cNvPr id="7" name="Notched Right Arrow 6"/>
          <p:cNvSpPr/>
          <p:nvPr/>
        </p:nvSpPr>
        <p:spPr>
          <a:xfrm>
            <a:off x="2627784" y="4765794"/>
            <a:ext cx="648072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971600" y="4581930"/>
            <a:ext cx="1523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Wave samples</a:t>
            </a:r>
          </a:p>
          <a:p>
            <a:r>
              <a:rPr lang="en-US" dirty="0" smtClean="0"/>
              <a:t>Via your ISR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0049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If you are doing a square wave, a </a:t>
            </a:r>
            <a:r>
              <a:rPr lang="en-US" dirty="0" smtClean="0"/>
              <a:t>counter </a:t>
            </a:r>
            <a:r>
              <a:rPr lang="en-US" dirty="0" smtClean="0"/>
              <a:t>can tell you when to change from the positive output to the negative output and back.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that you continue to fill the queue from where you left off; you do not restart at the beginning of the sound! You could find you are part-way through a wave when the queue becomes full, and you need to start at that part-way point when the next queue interrupt comes.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0006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Frequencies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multiple frequencies of sound going down the same channel: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 the values! Be sure the absolute value of the sum does not exceed 32,767 and go beyond the allowed range! (Limit the size of the summands!)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 that zeros into the channel means “off”.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4792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Say you want to output a square wave with frequency of 1KHz.</a:t>
            </a:r>
          </a:p>
          <a:p>
            <a:pPr marL="0" indent="0">
              <a:buNone/>
            </a:pPr>
            <a:r>
              <a:rPr lang="en-US" dirty="0" smtClean="0"/>
              <a:t>This is 1/1000 seconds per cycle, or a change from high to low or low to high every 1/2000 sec</a:t>
            </a:r>
          </a:p>
          <a:p>
            <a:pPr marL="0" indent="0">
              <a:buNone/>
            </a:pPr>
            <a:r>
              <a:rPr lang="en-US" dirty="0" smtClean="0"/>
              <a:t>For a 44 KHz output rate to the channel, this means a change every 44000/2000=22 outputs.</a:t>
            </a:r>
          </a:p>
          <a:p>
            <a:pPr marL="0" indent="0">
              <a:buNone/>
            </a:pPr>
            <a:r>
              <a:rPr lang="en-US" dirty="0" smtClean="0"/>
              <a:t>If we want to be able to add 3 different frequencies together and not overflow, we will pick a volume of 10,000 for this frequency.</a:t>
            </a:r>
          </a:p>
          <a:p>
            <a:pPr marL="0" indent="0">
              <a:buNone/>
            </a:pPr>
            <a:r>
              <a:rPr lang="en-US" dirty="0" smtClean="0"/>
              <a:t>So every 22 outputs we will switch from loading a value of 10000 into the channel to -10000, then switch back after loading 22 outputs of -10000.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8131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3 Possible Inputs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4788024" y="2924944"/>
            <a:ext cx="180020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Queue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6804248" y="3140968"/>
            <a:ext cx="648072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7627251" y="3100318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Channel</a:t>
            </a:r>
            <a:endParaRPr lang="en-CA" dirty="0"/>
          </a:p>
        </p:txBody>
      </p:sp>
      <p:sp>
        <p:nvSpPr>
          <p:cNvPr id="7" name="Notched Right Arrow 6"/>
          <p:cNvSpPr/>
          <p:nvPr/>
        </p:nvSpPr>
        <p:spPr>
          <a:xfrm>
            <a:off x="3923928" y="3205002"/>
            <a:ext cx="648072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3275856" y="3100318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+</a:t>
            </a:r>
            <a:endParaRPr lang="en-CA" sz="36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6451" y="2428403"/>
            <a:ext cx="1643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Freq</a:t>
            </a:r>
            <a:r>
              <a:rPr lang="en-US" sz="2000" b="1" dirty="0" smtClean="0"/>
              <a:t> 1 or zero</a:t>
            </a:r>
            <a:endParaRPr lang="en-CA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27584" y="3152291"/>
            <a:ext cx="1643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Freq</a:t>
            </a:r>
            <a:r>
              <a:rPr lang="en-US" sz="2000" b="1" dirty="0" smtClean="0"/>
              <a:t> 2 or zero</a:t>
            </a:r>
            <a:endParaRPr lang="en-CA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55943" y="4058937"/>
            <a:ext cx="1643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Freq</a:t>
            </a:r>
            <a:r>
              <a:rPr lang="en-US" sz="2000" b="1" dirty="0" smtClean="0"/>
              <a:t> 3 or zero</a:t>
            </a:r>
            <a:endParaRPr lang="en-CA" sz="2000" b="1" dirty="0"/>
          </a:p>
        </p:txBody>
      </p:sp>
      <p:sp>
        <p:nvSpPr>
          <p:cNvPr id="13" name="Notched Right Arrow 12"/>
          <p:cNvSpPr/>
          <p:nvPr/>
        </p:nvSpPr>
        <p:spPr>
          <a:xfrm rot="1825384">
            <a:off x="2698610" y="2772715"/>
            <a:ext cx="648072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Notched Right Arrow 13"/>
          <p:cNvSpPr/>
          <p:nvPr/>
        </p:nvSpPr>
        <p:spPr>
          <a:xfrm>
            <a:off x="2531100" y="3244601"/>
            <a:ext cx="648072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Notched Right Arrow 14"/>
          <p:cNvSpPr/>
          <p:nvPr/>
        </p:nvSpPr>
        <p:spPr>
          <a:xfrm rot="19093517">
            <a:off x="2713356" y="3694822"/>
            <a:ext cx="648072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344528" y="4926359"/>
            <a:ext cx="8454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you want the specific frequency, add it in, otherwise add in zero.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53466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Sound is transmitted in air through compressions and rarefactions (stretches) of the air. This can be represented as a wave, symmetric around the central, “idle” value: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/>
              <a:t>As shown, the waves of different sounds are not the same</a:t>
            </a:r>
            <a:endParaRPr lang="en-US" sz="3000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20887"/>
            <a:ext cx="4896544" cy="300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4401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&amp; Frequency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volume is represented by the range of the wave up and down, that is its height above and below the “</a:t>
            </a:r>
            <a:r>
              <a:rPr lang="en-US" sz="2800" dirty="0" err="1"/>
              <a:t>centre</a:t>
            </a:r>
            <a:r>
              <a:rPr lang="en-US" sz="2800" dirty="0" smtClean="0"/>
              <a:t>”.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How many waves per second</a:t>
            </a:r>
            <a:br>
              <a:rPr lang="en-US" sz="2800" dirty="0" smtClean="0"/>
            </a:br>
            <a:r>
              <a:rPr lang="en-US" sz="2800" dirty="0" smtClean="0"/>
              <a:t> is the frequency. </a:t>
            </a:r>
            <a:endParaRPr lang="en-CA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87"/>
          <a:stretch/>
        </p:blipFill>
        <p:spPr bwMode="auto">
          <a:xfrm>
            <a:off x="3995936" y="4752000"/>
            <a:ext cx="4417863" cy="704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00" y="2636912"/>
            <a:ext cx="2161284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39552" y="3320988"/>
            <a:ext cx="24482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84508" y="2780928"/>
            <a:ext cx="0" cy="540060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87824" y="2866292"/>
            <a:ext cx="902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Volume</a:t>
            </a:r>
            <a:endParaRPr lang="en-CA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5148064" y="4689140"/>
            <a:ext cx="2520280" cy="0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96136" y="4379492"/>
            <a:ext cx="1021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second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5302119" y="5373216"/>
            <a:ext cx="3223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Frequency = 5 waves per second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6957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more waves per second, the higher the frequency and the higher the sound.</a:t>
            </a:r>
          </a:p>
          <a:p>
            <a:pPr marL="0" indent="0">
              <a:buNone/>
            </a:pPr>
            <a:r>
              <a:rPr lang="en-US" dirty="0"/>
              <a:t>Hertz (Hz) is the same</a:t>
            </a:r>
          </a:p>
          <a:p>
            <a:pPr marL="0" indent="0">
              <a:buNone/>
            </a:pPr>
            <a:r>
              <a:rPr lang="en-US" dirty="0"/>
              <a:t>as waves per second.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Humans hear sounds from roughly 20 Hz (or waves  per second) to 20,000 Hz or 20 KHz; human voice range is about </a:t>
            </a:r>
            <a:r>
              <a:rPr lang="en-CA" dirty="0"/>
              <a:t>80 Hz to 1100 </a:t>
            </a:r>
            <a:r>
              <a:rPr lang="en-CA" dirty="0" smtClean="0"/>
              <a:t>Hz, with musical instruments going beyond this.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132856"/>
            <a:ext cx="3409751" cy="2091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65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Most people are aware of an octave. Two notes or sound waves are an octave apart if the higher note is double the frequency (or Hz) of the lower note.</a:t>
            </a:r>
          </a:p>
          <a:p>
            <a:pPr marL="0" indent="0">
              <a:buNone/>
            </a:pPr>
            <a:r>
              <a:rPr lang="en-US" dirty="0" smtClean="0"/>
              <a:t>The two “</a:t>
            </a:r>
            <a:r>
              <a:rPr lang="en-US" dirty="0" err="1" smtClean="0"/>
              <a:t>do”s</a:t>
            </a:r>
            <a:r>
              <a:rPr lang="en-US" dirty="0" smtClean="0"/>
              <a:t> in the chromatic scale: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do re mi </a:t>
            </a:r>
            <a:r>
              <a:rPr lang="en-US" dirty="0" err="1" smtClean="0">
                <a:solidFill>
                  <a:srgbClr val="FF0000"/>
                </a:solidFill>
              </a:rPr>
              <a:t>fa</a:t>
            </a:r>
            <a:r>
              <a:rPr lang="en-US" dirty="0" smtClean="0">
                <a:solidFill>
                  <a:srgbClr val="FF0000"/>
                </a:solidFill>
              </a:rPr>
              <a:t> so la </a:t>
            </a:r>
            <a:r>
              <a:rPr lang="en-US" dirty="0" err="1" smtClean="0">
                <a:solidFill>
                  <a:srgbClr val="FF0000"/>
                </a:solidFill>
              </a:rPr>
              <a:t>ti</a:t>
            </a:r>
            <a:r>
              <a:rPr lang="en-US" dirty="0" smtClean="0">
                <a:solidFill>
                  <a:srgbClr val="FF0000"/>
                </a:solidFill>
              </a:rPr>
              <a:t> do </a:t>
            </a:r>
          </a:p>
          <a:p>
            <a:pPr marL="0" indent="0">
              <a:buNone/>
            </a:pPr>
            <a:r>
              <a:rPr lang="en-US" dirty="0" smtClean="0"/>
              <a:t>are an octave apart, thus double the frequency.</a:t>
            </a:r>
          </a:p>
          <a:p>
            <a:pPr marL="0" indent="0">
              <a:buNone/>
            </a:pPr>
            <a:r>
              <a:rPr lang="en-US" dirty="0" smtClean="0"/>
              <a:t>(more next slide)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1339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Octaves </a:t>
            </a:r>
            <a:r>
              <a:rPr lang="en-US" dirty="0" err="1" smtClean="0"/>
              <a:t>cont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Piano keyboards have repeating patterns over an octave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Each octave the frequency doubles.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For our purposes</a:t>
            </a:r>
            <a:r>
              <a:rPr lang="en-US" dirty="0" smtClean="0"/>
              <a:t>, just note that the difference between say 100Hz and 200Hz will sound the same to humans as the difference between 1KHz and 2KHz.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719388"/>
            <a:ext cx="750570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H="1">
            <a:off x="2051720" y="2719388"/>
            <a:ext cx="1956924" cy="0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78808" y="2276872"/>
            <a:ext cx="1002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Octave</a:t>
            </a:r>
            <a:endParaRPr lang="en-CA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008644" y="2703976"/>
            <a:ext cx="1956924" cy="0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35732" y="2261460"/>
            <a:ext cx="1002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Octave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1944614" y="3927744"/>
            <a:ext cx="214212" cy="936104"/>
          </a:xfrm>
          <a:prstGeom prst="rect">
            <a:avLst/>
          </a:prstGeom>
          <a:noFill/>
        </p:spPr>
        <p:txBody>
          <a:bodyPr vert="vert" wrap="square" lIns="108000" tIns="0" bIns="0" rtlCol="0">
            <a:spAutoFit/>
          </a:bodyPr>
          <a:lstStyle/>
          <a:p>
            <a:pPr>
              <a:lnSpc>
                <a:spcPts val="100"/>
              </a:lnSpc>
            </a:pPr>
            <a:r>
              <a:rPr lang="en-US" dirty="0" smtClean="0"/>
              <a:t>do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2235580" y="3949160"/>
            <a:ext cx="214212" cy="936104"/>
          </a:xfrm>
          <a:prstGeom prst="rect">
            <a:avLst/>
          </a:prstGeom>
          <a:noFill/>
        </p:spPr>
        <p:txBody>
          <a:bodyPr vert="vert" wrap="square" lIns="108000" tIns="0" bIns="0" rtlCol="0">
            <a:spAutoFit/>
          </a:bodyPr>
          <a:lstStyle/>
          <a:p>
            <a:pPr>
              <a:lnSpc>
                <a:spcPts val="100"/>
              </a:lnSpc>
            </a:pPr>
            <a:r>
              <a:rPr lang="en-US" dirty="0" smtClean="0"/>
              <a:t>re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2442848" y="3927744"/>
            <a:ext cx="271920" cy="936104"/>
          </a:xfrm>
          <a:prstGeom prst="rect">
            <a:avLst/>
          </a:prstGeom>
          <a:noFill/>
        </p:spPr>
        <p:txBody>
          <a:bodyPr vert="vert" wrap="square" lIns="108000" tIns="0" bIns="0" rtlCol="0">
            <a:spAutoFit/>
          </a:bodyPr>
          <a:lstStyle/>
          <a:p>
            <a:pPr>
              <a:lnSpc>
                <a:spcPts val="100"/>
              </a:lnSpc>
            </a:pPr>
            <a:r>
              <a:rPr lang="en-US" dirty="0" smtClean="0"/>
              <a:t>mi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2739494" y="3927888"/>
            <a:ext cx="271920" cy="936104"/>
          </a:xfrm>
          <a:prstGeom prst="rect">
            <a:avLst/>
          </a:prstGeom>
          <a:noFill/>
        </p:spPr>
        <p:txBody>
          <a:bodyPr vert="vert" wrap="square" lIns="108000" tIns="0" bIns="0" rtlCol="0">
            <a:spAutoFit/>
          </a:bodyPr>
          <a:lstStyle/>
          <a:p>
            <a:pPr>
              <a:lnSpc>
                <a:spcPts val="100"/>
              </a:lnSpc>
            </a:pPr>
            <a:r>
              <a:rPr lang="en-US" dirty="0" err="1" smtClean="0"/>
              <a:t>fa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3011414" y="3937016"/>
            <a:ext cx="271920" cy="936104"/>
          </a:xfrm>
          <a:prstGeom prst="rect">
            <a:avLst/>
          </a:prstGeom>
          <a:noFill/>
        </p:spPr>
        <p:txBody>
          <a:bodyPr vert="vert" wrap="square" lIns="108000" tIns="0" bIns="0" rtlCol="0">
            <a:spAutoFit/>
          </a:bodyPr>
          <a:lstStyle/>
          <a:p>
            <a:pPr>
              <a:lnSpc>
                <a:spcPts val="100"/>
              </a:lnSpc>
            </a:pPr>
            <a:r>
              <a:rPr lang="en-US" dirty="0" smtClean="0"/>
              <a:t>so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3279628" y="3927744"/>
            <a:ext cx="271920" cy="936104"/>
          </a:xfrm>
          <a:prstGeom prst="rect">
            <a:avLst/>
          </a:prstGeom>
          <a:noFill/>
        </p:spPr>
        <p:txBody>
          <a:bodyPr vert="vert" wrap="square" lIns="108000" tIns="0" bIns="0" rtlCol="0">
            <a:spAutoFit/>
          </a:bodyPr>
          <a:lstStyle/>
          <a:p>
            <a:pPr>
              <a:lnSpc>
                <a:spcPts val="100"/>
              </a:lnSpc>
            </a:pPr>
            <a:r>
              <a:rPr lang="en-US" dirty="0" smtClean="0"/>
              <a:t>la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3534622" y="3926360"/>
            <a:ext cx="271920" cy="936104"/>
          </a:xfrm>
          <a:prstGeom prst="rect">
            <a:avLst/>
          </a:prstGeom>
          <a:noFill/>
        </p:spPr>
        <p:txBody>
          <a:bodyPr vert="vert" wrap="square" lIns="108000" tIns="0" bIns="0" rtlCol="0">
            <a:spAutoFit/>
          </a:bodyPr>
          <a:lstStyle/>
          <a:p>
            <a:pPr>
              <a:lnSpc>
                <a:spcPts val="100"/>
              </a:lnSpc>
            </a:pPr>
            <a:r>
              <a:rPr lang="en-US" dirty="0" err="1" smtClean="0"/>
              <a:t>ti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3901538" y="3926360"/>
            <a:ext cx="214212" cy="936104"/>
          </a:xfrm>
          <a:prstGeom prst="rect">
            <a:avLst/>
          </a:prstGeom>
          <a:noFill/>
        </p:spPr>
        <p:txBody>
          <a:bodyPr vert="vert" wrap="square" lIns="108000" tIns="0" bIns="0" rtlCol="0">
            <a:spAutoFit/>
          </a:bodyPr>
          <a:lstStyle/>
          <a:p>
            <a:pPr>
              <a:lnSpc>
                <a:spcPts val="100"/>
              </a:lnSpc>
            </a:pPr>
            <a:r>
              <a:rPr lang="en-US" dirty="0" smtClean="0"/>
              <a:t>do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1877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Codec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 are only going to discuss one “channel” of the codec which is the thing to output sounds. (We also will ignore sound </a:t>
            </a:r>
            <a:r>
              <a:rPr lang="en-US" i="1" dirty="0" smtClean="0"/>
              <a:t>input</a:t>
            </a:r>
            <a:r>
              <a:rPr lang="en-US" dirty="0" smtClean="0"/>
              <a:t>.) There are two channels for stereo sound. We will assume you will treat both channels the same.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codec does NOT put out a sound. It puts out an instantaneous sample of how rarified the air should be at any specific time.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3748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Codec Samples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codec expects 44,000 samples every second that it can put out to the speaker. The actual values are signed values, up to +/- 32,767 (</a:t>
            </a:r>
            <a:r>
              <a:rPr lang="en-US" dirty="0" err="1" smtClean="0"/>
              <a:t>ie</a:t>
            </a:r>
            <a:r>
              <a:rPr lang="en-US" dirty="0" smtClean="0"/>
              <a:t> 16 bits of significance) representing the deviation from the “neutral” </a:t>
            </a:r>
            <a:r>
              <a:rPr lang="en-US" dirty="0" err="1" smtClean="0"/>
              <a:t>centre</a:t>
            </a:r>
            <a:r>
              <a:rPr lang="en-US" dirty="0" smtClean="0"/>
              <a:t> point. The magnitude represents the volume.</a:t>
            </a:r>
          </a:p>
          <a:p>
            <a:pPr marL="0" indent="0">
              <a:buNone/>
            </a:pPr>
            <a:r>
              <a:rPr lang="en-US" dirty="0" smtClean="0"/>
              <a:t>Here the black lines</a:t>
            </a:r>
          </a:p>
          <a:p>
            <a:pPr marL="0" indent="0">
              <a:buNone/>
            </a:pPr>
            <a:r>
              <a:rPr lang="en-US" dirty="0" smtClean="0"/>
              <a:t>show the samples.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24313"/>
            <a:ext cx="2448272" cy="22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>
            <a:stCxn id="3074" idx="1"/>
            <a:endCxn id="3074" idx="3"/>
          </p:cNvCxnSpPr>
          <p:nvPr/>
        </p:nvCxnSpPr>
        <p:spPr>
          <a:xfrm>
            <a:off x="4644008" y="5133132"/>
            <a:ext cx="24482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88024" y="5133132"/>
            <a:ext cx="0" cy="456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12160" y="4887914"/>
            <a:ext cx="0" cy="25547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880968" y="4659860"/>
            <a:ext cx="0" cy="4561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24128" y="4365104"/>
            <a:ext cx="0" cy="7987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80112" y="4365104"/>
            <a:ext cx="0" cy="7987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97624" y="4365104"/>
            <a:ext cx="0" cy="7800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45224" y="4659860"/>
            <a:ext cx="0" cy="47505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92824" y="4887914"/>
            <a:ext cx="0" cy="2452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732240" y="5143385"/>
            <a:ext cx="0" cy="87790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588224" y="5133132"/>
            <a:ext cx="0" cy="7609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444208" y="5145171"/>
            <a:ext cx="0" cy="59646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300192" y="5145171"/>
            <a:ext cx="0" cy="2982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156176" y="5165676"/>
            <a:ext cx="0" cy="1198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940424" y="5143154"/>
            <a:ext cx="0" cy="1423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020272" y="5145171"/>
            <a:ext cx="0" cy="59646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876256" y="5143154"/>
            <a:ext cx="0" cy="7508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574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Sounds - easier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To make your job easier, use square waves (the red in the figure) – this means you put out a single value for a certain length of time, then its negative, to represent a sound.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next slide shows the </a:t>
            </a:r>
            <a:r>
              <a:rPr lang="en-US" dirty="0" smtClean="0"/>
              <a:t>sampling</a:t>
            </a:r>
          </a:p>
          <a:p>
            <a:pPr marL="0" indent="0">
              <a:buNone/>
            </a:pPr>
            <a:r>
              <a:rPr lang="en-US" dirty="0" smtClean="0"/>
              <a:t>&lt;&lt;Slightly harder: Use triangular waves&gt;&gt;</a:t>
            </a:r>
            <a:endParaRPr lang="en-US" dirty="0" smtClean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496" y="2924944"/>
            <a:ext cx="48958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713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814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Sound and the Codec Output</vt:lpstr>
      <vt:lpstr>Sound</vt:lpstr>
      <vt:lpstr>Volume &amp; Frequency</vt:lpstr>
      <vt:lpstr>Waves</vt:lpstr>
      <vt:lpstr>Music</vt:lpstr>
      <vt:lpstr>Octaves cont</vt:lpstr>
      <vt:lpstr>The Codec</vt:lpstr>
      <vt:lpstr>Codec Samples</vt:lpstr>
      <vt:lpstr>Sounds - easier</vt:lpstr>
      <vt:lpstr>Samples vary with frequency</vt:lpstr>
      <vt:lpstr>Updating the Channel</vt:lpstr>
      <vt:lpstr>More updating</vt:lpstr>
      <vt:lpstr>Coordination</vt:lpstr>
      <vt:lpstr>Multiple Frequencies</vt:lpstr>
      <vt:lpstr>Example</vt:lpstr>
      <vt:lpstr>For 3 Possible Inputs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and the Codec Output</dc:title>
  <dc:creator>Phil Anderson</dc:creator>
  <cp:lastModifiedBy>Phil Anderson </cp:lastModifiedBy>
  <cp:revision>19</cp:revision>
  <dcterms:created xsi:type="dcterms:W3CDTF">2011-11-11T19:49:39Z</dcterms:created>
  <dcterms:modified xsi:type="dcterms:W3CDTF">2012-04-02T20:54:07Z</dcterms:modified>
</cp:coreProperties>
</file>